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9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2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5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4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8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6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0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1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2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4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9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85419-8EE4-4240-845A-E0FC11B57BE5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6254E-FDCF-49B0-B747-4028D49BC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9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2"/>
          <p:cNvSpPr>
            <a:spLocks noChangeArrowheads="1"/>
          </p:cNvSpPr>
          <p:nvPr/>
        </p:nvSpPr>
        <p:spPr bwMode="auto">
          <a:xfrm>
            <a:off x="2424114" y="1484313"/>
            <a:ext cx="7488237" cy="3529012"/>
          </a:xfrm>
          <a:prstGeom prst="homePlate">
            <a:avLst>
              <a:gd name="adj" fmla="val 53048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3000376" y="2133600"/>
            <a:ext cx="5688013" cy="178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4400">
                <a:latin typeface="Comic Sans MS" panose="030F0702030302020204" pitchFamily="66" charset="0"/>
                <a:ea typeface="新細明體" panose="02020500000000000000" pitchFamily="18" charset="-120"/>
              </a:rPr>
              <a:t>Evidence 2 –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4400">
                <a:latin typeface="Comic Sans MS" panose="030F0702030302020204" pitchFamily="66" charset="0"/>
                <a:ea typeface="新細明體" panose="02020500000000000000" pitchFamily="18" charset="-120"/>
              </a:rPr>
              <a:t>Radioactive isotope</a:t>
            </a:r>
          </a:p>
        </p:txBody>
      </p:sp>
    </p:spTree>
    <p:extLst>
      <p:ext uri="{BB962C8B-B14F-4D97-AF65-F5344CB8AC3E}">
        <p14:creationId xmlns:p14="http://schemas.microsoft.com/office/powerpoint/2010/main" val="194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graphicFrame>
        <p:nvGraphicFramePr>
          <p:cNvPr id="30723" name="Object 4"/>
          <p:cNvGraphicFramePr>
            <a:graphicFrameLocks noChangeAspect="1"/>
          </p:cNvGraphicFramePr>
          <p:nvPr>
            <p:ph idx="1"/>
          </p:nvPr>
        </p:nvGraphicFramePr>
        <p:xfrm>
          <a:off x="2927351" y="404814"/>
          <a:ext cx="9015413" cy="1065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hotoImpact" r:id="rId3" imgW="6260075" imgH="7399932" progId="PI3.Image">
                  <p:embed/>
                </p:oleObj>
              </mc:Choice>
              <mc:Fallback>
                <p:oleObj name="PhotoImpact" r:id="rId3" imgW="6260075" imgH="7399932" progId="PI3.Image">
                  <p:embed/>
                  <p:pic>
                    <p:nvPicPr>
                      <p:cNvPr id="307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1" y="404814"/>
                        <a:ext cx="9015413" cy="1065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7"/>
          <p:cNvSpPr txBox="1">
            <a:spLocks noChangeArrowheads="1"/>
          </p:cNvSpPr>
          <p:nvPr/>
        </p:nvSpPr>
        <p:spPr bwMode="auto">
          <a:xfrm>
            <a:off x="1524000" y="115889"/>
            <a:ext cx="9144000" cy="830997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Expt to find out which tissue is responsible for translocation of organic substances</a:t>
            </a:r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1631950" y="981075"/>
            <a:ext cx="2051050" cy="1328738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 baseline="30000">
                <a:latin typeface="Arial" panose="020B0604020202020204" pitchFamily="34" charset="0"/>
                <a:ea typeface="新細明體" panose="02020500000000000000" pitchFamily="18" charset="-120"/>
              </a:rPr>
              <a:t>14</a:t>
            </a: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CO</a:t>
            </a:r>
            <a:r>
              <a:rPr lang="en-US" altLang="zh-TW" sz="1800" baseline="-25000">
                <a:latin typeface="Arial" panose="020B0604020202020204" pitchFamily="34" charset="0"/>
                <a:ea typeface="新細明體" panose="02020500000000000000" pitchFamily="18" charset="-120"/>
              </a:rPr>
              <a:t>2</a:t>
            </a: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 is given to a special leaf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For ______________</a:t>
            </a:r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1703388" y="1916113"/>
            <a:ext cx="183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photosynthesis</a:t>
            </a:r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1524000" y="3141664"/>
            <a:ext cx="2051050" cy="915987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______________ with radioactivity are formed.</a:t>
            </a:r>
          </a:p>
        </p:txBody>
      </p:sp>
      <p:sp>
        <p:nvSpPr>
          <p:cNvPr id="30728" name="Text Box 13"/>
          <p:cNvSpPr txBox="1">
            <a:spLocks noChangeArrowheads="1"/>
          </p:cNvSpPr>
          <p:nvPr/>
        </p:nvSpPr>
        <p:spPr bwMode="auto">
          <a:xfrm>
            <a:off x="2116138" y="25161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1524001" y="4017964"/>
            <a:ext cx="2195513" cy="2840037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Cut a cross section of the stem of this plant.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Put the section onto a photographic  film.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The radioactivity can be revealed by autoradiography.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1703388" y="2349501"/>
            <a:ext cx="1943100" cy="923925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Organic substances / sugar </a:t>
            </a:r>
          </a:p>
        </p:txBody>
      </p:sp>
    </p:spTree>
    <p:extLst>
      <p:ext uri="{BB962C8B-B14F-4D97-AF65-F5344CB8AC3E}">
        <p14:creationId xmlns:p14="http://schemas.microsoft.com/office/powerpoint/2010/main" val="253484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8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6" grpId="0" animBg="1"/>
      <p:bldP spid="58377" grpId="0"/>
      <p:bldP spid="58380" grpId="0" animBg="1"/>
      <p:bldP spid="583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smtClean="0"/>
          </a:p>
        </p:txBody>
      </p:sp>
      <p:graphicFrame>
        <p:nvGraphicFramePr>
          <p:cNvPr id="31747" name="Object 4"/>
          <p:cNvGraphicFramePr>
            <a:graphicFrameLocks noChangeAspect="1"/>
          </p:cNvGraphicFramePr>
          <p:nvPr>
            <p:ph idx="1"/>
          </p:nvPr>
        </p:nvGraphicFramePr>
        <p:xfrm>
          <a:off x="1524000" y="-6940550"/>
          <a:ext cx="9753600" cy="1159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PhotoImpact" r:id="rId3" imgW="6260075" imgH="7399932" progId="PI3.Image">
                  <p:embed/>
                </p:oleObj>
              </mc:Choice>
              <mc:Fallback>
                <p:oleObj name="PhotoImpact" r:id="rId3" imgW="6260075" imgH="7399932" progId="PI3.Image">
                  <p:embed/>
                  <p:pic>
                    <p:nvPicPr>
                      <p:cNvPr id="3174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-6940550"/>
                        <a:ext cx="9753600" cy="1159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ext Box 8"/>
          <p:cNvSpPr txBox="1">
            <a:spLocks noChangeArrowheads="1"/>
          </p:cNvSpPr>
          <p:nvPr/>
        </p:nvSpPr>
        <p:spPr bwMode="auto">
          <a:xfrm>
            <a:off x="3051175" y="62595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TW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0425" name="AutoShape 9"/>
          <p:cNvSpPr>
            <a:spLocks noChangeArrowheads="1"/>
          </p:cNvSpPr>
          <p:nvPr/>
        </p:nvSpPr>
        <p:spPr bwMode="auto">
          <a:xfrm>
            <a:off x="2063750" y="4221164"/>
            <a:ext cx="5399088" cy="2447925"/>
          </a:xfrm>
          <a:prstGeom prst="wedgeRoundRectCallout">
            <a:avLst>
              <a:gd name="adj1" fmla="val 51088"/>
              <a:gd name="adj2" fmla="val -161931"/>
              <a:gd name="adj3" fmla="val 16667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Part that shows radioactivity.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Make a comparison with the cross section of the stem.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The part that shows radioactivity is the phloem.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Hence, phloem translocates the organic substances made by leaves in photosynthesis to other destinations that need them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TW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647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ChangeArrowheads="1"/>
          </p:cNvSpPr>
          <p:nvPr/>
        </p:nvSpPr>
        <p:spPr bwMode="auto">
          <a:xfrm>
            <a:off x="2424114" y="1484313"/>
            <a:ext cx="7488237" cy="3529012"/>
          </a:xfrm>
          <a:prstGeom prst="homePlate">
            <a:avLst>
              <a:gd name="adj" fmla="val 53048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000376" y="2133600"/>
            <a:ext cx="5184775" cy="178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4400">
                <a:latin typeface="Comic Sans MS" panose="030F0702030302020204" pitchFamily="66" charset="0"/>
                <a:ea typeface="新細明體" panose="02020500000000000000" pitchFamily="18" charset="-120"/>
              </a:rPr>
              <a:t>Evidence 3 –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4400">
                <a:latin typeface="Comic Sans MS" panose="030F0702030302020204" pitchFamily="66" charset="0"/>
                <a:ea typeface="新細明體" panose="02020500000000000000" pitchFamily="18" charset="-120"/>
              </a:rPr>
              <a:t>Aphids </a:t>
            </a:r>
          </a:p>
        </p:txBody>
      </p:sp>
    </p:spTree>
    <p:extLst>
      <p:ext uri="{BB962C8B-B14F-4D97-AF65-F5344CB8AC3E}">
        <p14:creationId xmlns:p14="http://schemas.microsoft.com/office/powerpoint/2010/main" val="331426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1830388" y="404813"/>
            <a:ext cx="8837612" cy="457200"/>
          </a:xfrm>
          <a:noFill/>
        </p:spPr>
        <p:txBody>
          <a:bodyPr vert="horz" lIns="91435" tIns="45718" rIns="91435" bIns="45718" rtlCol="0" anchor="t">
            <a:normAutofit/>
          </a:bodyPr>
          <a:lstStyle/>
          <a:p>
            <a:pPr>
              <a:tabLst>
                <a:tab pos="1028700" algn="l"/>
              </a:tabLst>
            </a:pPr>
            <a:r>
              <a:rPr lang="en-US" altLang="en-US" sz="2400" b="1">
                <a:latin typeface="Arial" panose="020B0604020202020204" pitchFamily="34" charset="0"/>
              </a:rPr>
              <a:t>Tapping phloem sap with the help of an aphid</a:t>
            </a:r>
            <a:endParaRPr lang="en-US" altLang="en-US" sz="2400" b="1">
              <a:latin typeface="Palatino" pitchFamily="18" charset="0"/>
            </a:endParaRP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908051"/>
            <a:ext cx="88614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2135188" y="5084764"/>
            <a:ext cx="777716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Aphids feed on organic substances made by the plant.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Find out exactly </a:t>
            </a:r>
            <a:r>
              <a:rPr lang="en-US" altLang="zh-TW" sz="2400">
                <a:solidFill>
                  <a:srgbClr val="008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what</a:t>
            </a: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 it is feeding, via </a:t>
            </a:r>
            <a:r>
              <a:rPr lang="en-US" altLang="zh-TW" sz="2400">
                <a:solidFill>
                  <a:srgbClr val="0080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which tissue</a:t>
            </a:r>
            <a:r>
              <a:rPr lang="en-US" altLang="zh-TW" sz="2400">
                <a:latin typeface="Arial" panose="020B0604020202020204" pitchFamily="34" charset="0"/>
                <a:ea typeface="新細明體" panose="02020500000000000000" pitchFamily="18" charset="-120"/>
              </a:rPr>
              <a:t> in the plant was it fed.</a:t>
            </a:r>
          </a:p>
        </p:txBody>
      </p:sp>
    </p:spTree>
    <p:extLst>
      <p:ext uri="{BB962C8B-B14F-4D97-AF65-F5344CB8AC3E}">
        <p14:creationId xmlns:p14="http://schemas.microsoft.com/office/powerpoint/2010/main" val="32723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PlantT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196976"/>
            <a:ext cx="351631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5448301" y="188914"/>
            <a:ext cx="5040313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 b="1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 feeding aphid is anaesthetised</a:t>
            </a: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6167439" y="1125539"/>
            <a:ext cx="3024187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 b="1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Its mouthpart is cut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5591176" y="1989138"/>
            <a:ext cx="4752975" cy="8318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 b="1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Sap in the sieve tube flows out slowly via the mouthpart</a:t>
            </a:r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5808663" y="3284539"/>
            <a:ext cx="4248150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 b="1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Analyze the sap contents</a:t>
            </a: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6167438" y="4365626"/>
            <a:ext cx="3313112" cy="46672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 b="1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sugar &amp; amino acids</a:t>
            </a:r>
          </a:p>
        </p:txBody>
      </p:sp>
      <p:sp>
        <p:nvSpPr>
          <p:cNvPr id="40974" name="Text Box 14"/>
          <p:cNvSpPr txBox="1">
            <a:spLocks noChangeArrowheads="1"/>
          </p:cNvSpPr>
          <p:nvPr/>
        </p:nvSpPr>
        <p:spPr bwMode="auto">
          <a:xfrm>
            <a:off x="5735639" y="5373689"/>
            <a:ext cx="4391025" cy="119697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4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Sieve tubes in phloem are responsible for transport of organic nutrients</a:t>
            </a:r>
          </a:p>
        </p:txBody>
      </p:sp>
      <p:sp>
        <p:nvSpPr>
          <p:cNvPr id="35849" name="AutoShape 15"/>
          <p:cNvSpPr>
            <a:spLocks noChangeArrowheads="1"/>
          </p:cNvSpPr>
          <p:nvPr/>
        </p:nvSpPr>
        <p:spPr bwMode="auto">
          <a:xfrm>
            <a:off x="7464426" y="692150"/>
            <a:ext cx="360363" cy="433388"/>
          </a:xfrm>
          <a:prstGeom prst="downArrow">
            <a:avLst>
              <a:gd name="adj1" fmla="val 50000"/>
              <a:gd name="adj2" fmla="val 300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850" name="AutoShape 16"/>
          <p:cNvSpPr>
            <a:spLocks noChangeArrowheads="1"/>
          </p:cNvSpPr>
          <p:nvPr/>
        </p:nvSpPr>
        <p:spPr bwMode="auto">
          <a:xfrm>
            <a:off x="7535864" y="1628775"/>
            <a:ext cx="288925" cy="361950"/>
          </a:xfrm>
          <a:prstGeom prst="downArrow">
            <a:avLst>
              <a:gd name="adj1" fmla="val 50000"/>
              <a:gd name="adj2" fmla="val 3131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851" name="AutoShape 17"/>
          <p:cNvSpPr>
            <a:spLocks noChangeArrowheads="1"/>
          </p:cNvSpPr>
          <p:nvPr/>
        </p:nvSpPr>
        <p:spPr bwMode="auto">
          <a:xfrm>
            <a:off x="7535863" y="2852739"/>
            <a:ext cx="360362" cy="433387"/>
          </a:xfrm>
          <a:prstGeom prst="downArrow">
            <a:avLst>
              <a:gd name="adj1" fmla="val 50000"/>
              <a:gd name="adj2" fmla="val 300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852" name="AutoShape 18"/>
          <p:cNvSpPr>
            <a:spLocks noChangeArrowheads="1"/>
          </p:cNvSpPr>
          <p:nvPr/>
        </p:nvSpPr>
        <p:spPr bwMode="auto">
          <a:xfrm>
            <a:off x="7535863" y="3860800"/>
            <a:ext cx="360362" cy="433388"/>
          </a:xfrm>
          <a:prstGeom prst="downArrow">
            <a:avLst>
              <a:gd name="adj1" fmla="val 50000"/>
              <a:gd name="adj2" fmla="val 300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853" name="AutoShape 19"/>
          <p:cNvSpPr>
            <a:spLocks noChangeArrowheads="1"/>
          </p:cNvSpPr>
          <p:nvPr/>
        </p:nvSpPr>
        <p:spPr bwMode="auto">
          <a:xfrm>
            <a:off x="7535863" y="4868864"/>
            <a:ext cx="360362" cy="433387"/>
          </a:xfrm>
          <a:prstGeom prst="downArrow">
            <a:avLst>
              <a:gd name="adj1" fmla="val 50000"/>
              <a:gd name="adj2" fmla="val 300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699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animBg="1"/>
      <p:bldP spid="40966" grpId="0" animBg="1"/>
      <p:bldP spid="40967" grpId="0" animBg="1"/>
      <p:bldP spid="40972" grpId="0" animBg="1"/>
      <p:bldP spid="40973" grpId="0" animBg="1"/>
      <p:bldP spid="409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  <a:solidFill>
            <a:srgbClr val="FFFF99"/>
          </a:solidFill>
        </p:spPr>
        <p:txBody>
          <a:bodyPr/>
          <a:lstStyle/>
          <a:p>
            <a:r>
              <a:rPr lang="en-US" altLang="zh-TW" sz="4000" b="1">
                <a:solidFill>
                  <a:schemeClr val="folHlink"/>
                </a:solidFill>
                <a:ea typeface="新細明體" panose="02020500000000000000" pitchFamily="18" charset="-120"/>
              </a:rPr>
              <a:t>Translocation of organic materials</a:t>
            </a:r>
          </a:p>
        </p:txBody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>
          <a:xfrm>
            <a:off x="1919289" y="1557338"/>
            <a:ext cx="8459787" cy="4525962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zh-TW" b="1" smtClean="0">
                <a:solidFill>
                  <a:srgbClr val="CC0000"/>
                </a:solidFill>
                <a:ea typeface="新細明體" panose="02020500000000000000" pitchFamily="18" charset="-120"/>
              </a:rPr>
              <a:t>Evidence for the translocation of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b="1" smtClean="0">
                <a:solidFill>
                  <a:srgbClr val="CC0000"/>
                </a:solidFill>
                <a:ea typeface="新細明體" panose="02020500000000000000" pitchFamily="18" charset="-120"/>
              </a:rPr>
              <a:t>organic materials in phloem</a:t>
            </a:r>
          </a:p>
          <a:p>
            <a:pPr>
              <a:buFont typeface="Arial" panose="020B0604020202020204" pitchFamily="34" charset="0"/>
              <a:buNone/>
            </a:pPr>
            <a:endParaRPr lang="en-US" altLang="zh-TW" smtClean="0">
              <a:solidFill>
                <a:srgbClr val="CC0000"/>
              </a:solidFill>
              <a:ea typeface="新細明體" panose="02020500000000000000" pitchFamily="18" charset="-120"/>
            </a:endParaRPr>
          </a:p>
          <a:p>
            <a:pPr>
              <a:buFontTx/>
              <a:buChar char="-"/>
            </a:pPr>
            <a:r>
              <a:rPr lang="en-US" altLang="zh-TW" b="1" smtClean="0">
                <a:ea typeface="新細明體" panose="02020500000000000000" pitchFamily="18" charset="-120"/>
              </a:rPr>
              <a:t>Ringing experiment</a:t>
            </a:r>
          </a:p>
          <a:p>
            <a:pPr>
              <a:buFontTx/>
              <a:buChar char="-"/>
            </a:pPr>
            <a:r>
              <a:rPr lang="en-US" altLang="zh-TW" b="1" smtClean="0">
                <a:ea typeface="新細明體" panose="02020500000000000000" pitchFamily="18" charset="-120"/>
              </a:rPr>
              <a:t>Radioisotopes</a:t>
            </a:r>
          </a:p>
          <a:p>
            <a:pPr>
              <a:buFontTx/>
              <a:buChar char="-"/>
            </a:pPr>
            <a:r>
              <a:rPr lang="en-US" altLang="zh-TW" b="1" smtClean="0">
                <a:ea typeface="新細明體" panose="02020500000000000000" pitchFamily="18" charset="-120"/>
              </a:rPr>
              <a:t>Aphid feeding</a:t>
            </a:r>
          </a:p>
          <a:p>
            <a:pPr>
              <a:buFont typeface="Arial" panose="020B0604020202020204" pitchFamily="34" charset="0"/>
              <a:buNone/>
            </a:pPr>
            <a:endParaRPr lang="en-US" altLang="zh-TW" b="1" smtClean="0">
              <a:ea typeface="新細明體" panose="02020500000000000000" pitchFamily="18" charset="-120"/>
            </a:endParaRPr>
          </a:p>
          <a:p>
            <a:pPr>
              <a:buFont typeface="Arial" panose="020B0604020202020204" pitchFamily="34" charset="0"/>
              <a:buNone/>
            </a:pPr>
            <a:endParaRPr lang="zh-TW" altLang="en-US" smtClean="0">
              <a:ea typeface="新細明體" panose="02020500000000000000" pitchFamily="18" charset="-120"/>
            </a:endParaRPr>
          </a:p>
        </p:txBody>
      </p:sp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1936751" y="1125539"/>
            <a:ext cx="2017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HK" sz="1800">
                <a:latin typeface="Arial" panose="020B0604020202020204" pitchFamily="34" charset="0"/>
                <a:ea typeface="新細明體" panose="02020500000000000000" pitchFamily="18" charset="-120"/>
              </a:rPr>
              <a:t>Nature of Science</a:t>
            </a: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63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6"/>
          <p:cNvSpPr>
            <a:spLocks noChangeArrowheads="1"/>
          </p:cNvSpPr>
          <p:nvPr/>
        </p:nvSpPr>
        <p:spPr bwMode="auto">
          <a:xfrm>
            <a:off x="2424114" y="1484313"/>
            <a:ext cx="7488237" cy="3529012"/>
          </a:xfrm>
          <a:prstGeom prst="homePlate">
            <a:avLst>
              <a:gd name="adj" fmla="val 53048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9459" name="Text Box 7"/>
          <p:cNvSpPr txBox="1">
            <a:spLocks noChangeArrowheads="1"/>
          </p:cNvSpPr>
          <p:nvPr/>
        </p:nvSpPr>
        <p:spPr bwMode="auto">
          <a:xfrm>
            <a:off x="3000376" y="2133601"/>
            <a:ext cx="518477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4400">
                <a:latin typeface="Comic Sans MS" panose="030F0702030302020204" pitchFamily="66" charset="0"/>
                <a:ea typeface="新細明體" panose="02020500000000000000" pitchFamily="18" charset="-120"/>
              </a:rPr>
              <a:t>Evidence 1 –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4400">
                <a:latin typeface="Comic Sans MS" panose="030F0702030302020204" pitchFamily="66" charset="0"/>
                <a:ea typeface="新細明體" panose="02020500000000000000" pitchFamily="18" charset="-120"/>
              </a:rPr>
              <a:t>Ringing</a:t>
            </a:r>
            <a:r>
              <a:rPr lang="en-US" altLang="zh-TW" sz="4400">
                <a:solidFill>
                  <a:schemeClr val="bg2"/>
                </a:solidFill>
                <a:latin typeface="Comic Sans MS" panose="030F0702030302020204" pitchFamily="66" charset="0"/>
                <a:ea typeface="新細明體" panose="02020500000000000000" pitchFamily="18" charset="-120"/>
              </a:rPr>
              <a:t> </a:t>
            </a:r>
            <a:r>
              <a:rPr lang="en-US" altLang="zh-TW" sz="4400">
                <a:latin typeface="Comic Sans MS" panose="030F0702030302020204" pitchFamily="66" charset="0"/>
                <a:ea typeface="新細明體" panose="02020500000000000000" pitchFamily="18" charset="-120"/>
              </a:rPr>
              <a:t>experiment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4400">
                <a:latin typeface="Comic Sans MS" panose="030F0702030302020204" pitchFamily="66" charset="0"/>
                <a:ea typeface="新細明體" panose="02020500000000000000" pitchFamily="18" charset="-120"/>
              </a:rPr>
              <a:t>Radioisotopes </a:t>
            </a:r>
          </a:p>
        </p:txBody>
      </p:sp>
    </p:spTree>
    <p:extLst>
      <p:ext uri="{BB962C8B-B14F-4D97-AF65-F5344CB8AC3E}">
        <p14:creationId xmlns:p14="http://schemas.microsoft.com/office/powerpoint/2010/main" val="15273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/>
          </p:cNvSpPr>
          <p:nvPr>
            <p:ph type="body" idx="1"/>
          </p:nvPr>
        </p:nvSpPr>
        <p:spPr>
          <a:xfrm>
            <a:off x="1524000" y="333376"/>
            <a:ext cx="9144000" cy="2549525"/>
          </a:xfrm>
          <a:solidFill>
            <a:srgbClr val="F7EFFF"/>
          </a:solidFill>
        </p:spPr>
        <p:txBody>
          <a:bodyPr/>
          <a:lstStyle/>
          <a:p>
            <a:r>
              <a:rPr lang="en-US" altLang="zh-TW" b="1" smtClean="0">
                <a:solidFill>
                  <a:schemeClr val="hlink"/>
                </a:solidFill>
              </a:rPr>
              <a:t>How to find out the tissue for sugar transport?</a:t>
            </a:r>
          </a:p>
          <a:p>
            <a:r>
              <a:rPr lang="en-US" altLang="zh-TW" b="1" smtClean="0">
                <a:solidFill>
                  <a:schemeClr val="hlink"/>
                </a:solidFill>
              </a:rPr>
              <a:t>Ringing experiment </a:t>
            </a:r>
            <a:r>
              <a:rPr lang="en-US" altLang="zh-TW" sz="2000" b="1">
                <a:solidFill>
                  <a:schemeClr val="hlink"/>
                </a:solidFill>
              </a:rPr>
              <a:t>(1700s, Marcello Malpighi)</a:t>
            </a:r>
          </a:p>
          <a:p>
            <a:r>
              <a:rPr lang="en-US" altLang="zh-TW" b="1" smtClean="0">
                <a:solidFill>
                  <a:schemeClr val="hlink"/>
                </a:solidFill>
              </a:rPr>
              <a:t>Radioactive carbon</a:t>
            </a:r>
          </a:p>
        </p:txBody>
      </p:sp>
      <p:pic>
        <p:nvPicPr>
          <p:cNvPr id="20483" name="Picture 4" descr="Chapter%2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1" y="2882901"/>
            <a:ext cx="6303963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4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530475" y="-15875"/>
          <a:ext cx="6985000" cy="686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hotoImpact" r:id="rId3" imgW="3529292" imgH="3468337" progId="PI3.Image">
                  <p:embed/>
                </p:oleObj>
              </mc:Choice>
              <mc:Fallback>
                <p:oleObj name="PhotoImpact" r:id="rId3" imgW="3529292" imgH="3468337" progId="PI3.Image">
                  <p:embed/>
                  <p:pic>
                    <p:nvPicPr>
                      <p:cNvPr id="215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-15875"/>
                        <a:ext cx="6985000" cy="686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3143251" y="5949951"/>
            <a:ext cx="2879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>
                <a:latin typeface="Arial" panose="020B0604020202020204" pitchFamily="34" charset="0"/>
                <a:ea typeface="新細明體" panose="02020500000000000000" pitchFamily="18" charset="-120"/>
              </a:rPr>
              <a:t>Immediately after ringing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6528049" y="980729"/>
            <a:ext cx="2376487" cy="1328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</a:rPr>
              <a:t>Days / weeks after  ringing.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 dirty="0">
                <a:latin typeface="Arial" panose="020B0604020202020204" pitchFamily="34" charset="0"/>
                <a:ea typeface="新細明體" panose="02020500000000000000" pitchFamily="18" charset="-120"/>
              </a:rPr>
              <a:t>Why does it appear as such?</a:t>
            </a:r>
          </a:p>
        </p:txBody>
      </p:sp>
    </p:spTree>
    <p:extLst>
      <p:ext uri="{BB962C8B-B14F-4D97-AF65-F5344CB8AC3E}">
        <p14:creationId xmlns:p14="http://schemas.microsoft.com/office/powerpoint/2010/main" val="169378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plan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476250"/>
            <a:ext cx="5726113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3935413" y="3573464"/>
            <a:ext cx="0" cy="719137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4943475" y="3573464"/>
            <a:ext cx="0" cy="719137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1524000" y="3573464"/>
            <a:ext cx="226853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Direction of translocation of organic substance, to…</a:t>
            </a: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7104063" y="692150"/>
            <a:ext cx="3275012" cy="1860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Where are the </a:t>
            </a:r>
            <a:r>
              <a:rPr lang="en-US" altLang="zh-TW" b="1" u="sng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sources</a:t>
            </a: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of the organic substance?</a:t>
            </a: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7248525" y="2997200"/>
            <a:ext cx="3276600" cy="2287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Where are the </a:t>
            </a:r>
            <a:r>
              <a:rPr lang="en-US" altLang="zh-TW" b="1" u="sng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sinks</a:t>
            </a: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/ destinations of the organic substances?</a:t>
            </a:r>
          </a:p>
        </p:txBody>
      </p:sp>
    </p:spTree>
    <p:extLst>
      <p:ext uri="{BB962C8B-B14F-4D97-AF65-F5344CB8AC3E}">
        <p14:creationId xmlns:p14="http://schemas.microsoft.com/office/powerpoint/2010/main" val="22467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6" grpId="0"/>
      <p:bldP spid="53257" grpId="0" animBg="1"/>
      <p:bldP spid="532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Which tissues will be ‘ringed’?</a:t>
            </a:r>
          </a:p>
        </p:txBody>
      </p:sp>
      <p:pic>
        <p:nvPicPr>
          <p:cNvPr id="23555" name="Picture 5" descr="stem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8" y="1196976"/>
            <a:ext cx="4945062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2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lan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476250"/>
            <a:ext cx="5726113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Line 3"/>
          <p:cNvSpPr>
            <a:spLocks noChangeShapeType="1"/>
          </p:cNvSpPr>
          <p:nvPr/>
        </p:nvSpPr>
        <p:spPr bwMode="auto">
          <a:xfrm>
            <a:off x="3935413" y="3573464"/>
            <a:ext cx="0" cy="719137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6" name="Line 4"/>
          <p:cNvSpPr>
            <a:spLocks noChangeShapeType="1"/>
          </p:cNvSpPr>
          <p:nvPr/>
        </p:nvSpPr>
        <p:spPr bwMode="auto">
          <a:xfrm>
            <a:off x="4943475" y="3573464"/>
            <a:ext cx="0" cy="719137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1524000" y="3573464"/>
            <a:ext cx="226853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Direction of translocation of organic substance, to…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7248526" y="404813"/>
            <a:ext cx="3275013" cy="4400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When there is no “through road” after it was ringed, organic nutrients tend to accumulate at the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 b="1" i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top /  bottom</a:t>
            </a: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part of the ringed stem.</a:t>
            </a: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4295776" y="3644901"/>
            <a:ext cx="144463" cy="504825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4583113" y="3644901"/>
            <a:ext cx="144462" cy="504825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4282" name="Line 10"/>
          <p:cNvSpPr>
            <a:spLocks noChangeShapeType="1"/>
          </p:cNvSpPr>
          <p:nvPr/>
        </p:nvSpPr>
        <p:spPr bwMode="auto">
          <a:xfrm>
            <a:off x="8183563" y="3429000"/>
            <a:ext cx="14398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7" grpId="0"/>
      <p:bldP spid="54278" grpId="0" animBg="1"/>
      <p:bldP spid="54280" grpId="0" animBg="1"/>
      <p:bldP spid="542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lan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476250"/>
            <a:ext cx="5726113" cy="597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Line 3"/>
          <p:cNvSpPr>
            <a:spLocks noChangeShapeType="1"/>
          </p:cNvSpPr>
          <p:nvPr/>
        </p:nvSpPr>
        <p:spPr bwMode="auto">
          <a:xfrm>
            <a:off x="3935413" y="3573464"/>
            <a:ext cx="0" cy="719137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>
            <a:off x="4943475" y="3573464"/>
            <a:ext cx="0" cy="719137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1524000" y="3573464"/>
            <a:ext cx="226853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1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Direction of translocation of organic substance, to…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7140576" y="188914"/>
            <a:ext cx="3527425" cy="5292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b="1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organic nutrients</a:t>
            </a: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  accumulated at the </a:t>
            </a:r>
            <a:r>
              <a:rPr lang="en-US" altLang="zh-TW" sz="2800" b="1" i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top </a:t>
            </a: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part of the ringed stem means more nutrients </a:t>
            </a:r>
            <a:r>
              <a:rPr lang="en-US" altLang="zh-TW" b="1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available for growth and cell division</a:t>
            </a: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sz="2800" b="1">
                <a:solidFill>
                  <a:schemeClr val="folHlink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Hence the top part of the ring swells up.</a:t>
            </a: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4295776" y="3644901"/>
            <a:ext cx="144463" cy="504825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4583113" y="3644901"/>
            <a:ext cx="144462" cy="504825"/>
          </a:xfrm>
          <a:prstGeom prst="rect">
            <a:avLst/>
          </a:prstGeom>
          <a:solidFill>
            <a:srgbClr val="CC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標楷體" panose="03000509000000000000" pitchFamily="65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HK" altLang="en-US" sz="180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277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6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6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  <p:bldP spid="56327" grpId="0" animBg="1"/>
      <p:bldP spid="563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367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Comic Sans MS</vt:lpstr>
      <vt:lpstr>Palatino</vt:lpstr>
      <vt:lpstr>Office Theme</vt:lpstr>
      <vt:lpstr>Ulead PhotoImpact Image</vt:lpstr>
      <vt:lpstr>Chapter 11</vt:lpstr>
      <vt:lpstr>Translocation of organic materials</vt:lpstr>
      <vt:lpstr>PowerPoint Presentation</vt:lpstr>
      <vt:lpstr>PowerPoint Presentation</vt:lpstr>
      <vt:lpstr>PowerPoint Presentation</vt:lpstr>
      <vt:lpstr>PowerPoint Presentation</vt:lpstr>
      <vt:lpstr>Which tissues will be ‘ringed’?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Tapping phloem sap with the help of an aphid</vt:lpstr>
      <vt:lpstr>PowerPoint Presentation</vt:lpstr>
    </vt:vector>
  </TitlesOfParts>
  <Company>spcc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</dc:title>
  <dc:creator>Wong Pui Lan</dc:creator>
  <cp:lastModifiedBy>Wong Pui Lan</cp:lastModifiedBy>
  <cp:revision>1</cp:revision>
  <dcterms:created xsi:type="dcterms:W3CDTF">2019-03-01T05:58:52Z</dcterms:created>
  <dcterms:modified xsi:type="dcterms:W3CDTF">2019-03-01T06:04:54Z</dcterms:modified>
</cp:coreProperties>
</file>